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5" r:id="rId4"/>
    <p:sldId id="266" r:id="rId5"/>
    <p:sldId id="258" r:id="rId6"/>
    <p:sldId id="264" r:id="rId7"/>
    <p:sldId id="260" r:id="rId8"/>
    <p:sldId id="269" r:id="rId9"/>
    <p:sldId id="262" r:id="rId10"/>
    <p:sldId id="263" r:id="rId11"/>
    <p:sldId id="267" r:id="rId12"/>
    <p:sldId id="268" r:id="rId13"/>
    <p:sldId id="261" r:id="rId14"/>
    <p:sldId id="270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015" autoAdjust="0"/>
    <p:restoredTop sz="93674"/>
  </p:normalViewPr>
  <p:slideViewPr>
    <p:cSldViewPr snapToGrid="0">
      <p:cViewPr varScale="1">
        <p:scale>
          <a:sx n="146" d="100"/>
          <a:sy n="146" d="100"/>
        </p:scale>
        <p:origin x="76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FCCD9-FA92-4BA8-9F81-E6041D518C15}" type="datetimeFigureOut">
              <a:rPr lang="en-GB" smtClean="0"/>
              <a:t>30/10/2018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3A09B8-7C8C-4D30-98B8-BB35FB9A48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525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Communication sans fils</a:t>
            </a:r>
          </a:p>
          <a:p>
            <a:r>
              <a:rPr lang="fr-CH" dirty="0"/>
              <a:t>Course à pied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237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 err="1"/>
              <a:t>Zigbee</a:t>
            </a:r>
            <a:r>
              <a:rPr lang="fr-CH" dirty="0"/>
              <a:t>: </a:t>
            </a:r>
            <a:r>
              <a:rPr lang="fr-CH" dirty="0" err="1"/>
              <a:t>Microchip</a:t>
            </a:r>
            <a:r>
              <a:rPr lang="fr-CH" dirty="0"/>
              <a:t> MRF24J40</a:t>
            </a:r>
          </a:p>
          <a:p>
            <a:r>
              <a:rPr lang="fr-CH" dirty="0"/>
              <a:t>UMTS: Sara U2 </a:t>
            </a:r>
            <a:r>
              <a:rPr lang="fr-CH" dirty="0" err="1"/>
              <a:t>Series</a:t>
            </a:r>
            <a:r>
              <a:rPr lang="fr-CH" dirty="0"/>
              <a:t> </a:t>
            </a:r>
            <a:r>
              <a:rPr lang="fr-CH" dirty="0" err="1"/>
              <a:t>Ublox</a:t>
            </a:r>
            <a:endParaRPr lang="fr-CH" dirty="0"/>
          </a:p>
          <a:p>
            <a:r>
              <a:rPr lang="fr-CH" dirty="0"/>
              <a:t>Bluetooth: </a:t>
            </a:r>
            <a:r>
              <a:rPr lang="fr-CH" dirty="0" err="1"/>
              <a:t>Microchip</a:t>
            </a:r>
            <a:r>
              <a:rPr lang="fr-CH" dirty="0"/>
              <a:t> RN4870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82397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Cahier des charges: &lt;200g, Portée 5km, autonomie &gt;= 10h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8209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Cahier des charges: &lt;200g, Portée 5km, autonomie &gt;= 10h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789811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Concentrateur multi </a:t>
            </a:r>
            <a:r>
              <a:rPr lang="fr-CH" dirty="0" err="1"/>
              <a:t>channel</a:t>
            </a:r>
            <a:r>
              <a:rPr lang="fr-CH" dirty="0"/>
              <a:t> ~150CHF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164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LoRa: Protocole intelligent gestion </a:t>
            </a:r>
            <a:r>
              <a:rPr lang="fr-CH" dirty="0" err="1"/>
              <a:t>sf</a:t>
            </a:r>
            <a:r>
              <a:rPr lang="fr-CH" dirty="0"/>
              <a:t> et </a:t>
            </a:r>
            <a:r>
              <a:rPr lang="fr-CH" dirty="0" err="1"/>
              <a:t>pwr</a:t>
            </a:r>
            <a:r>
              <a:rPr lang="fr-CH" dirty="0"/>
              <a:t>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911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385751"/>
            <a:ext cx="11262866" cy="3004814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10/30/18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C3E10-DC7E-480B-B00B-30D18125A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621607"/>
            <a:ext cx="10993549" cy="590321"/>
          </a:xfrm>
        </p:spPr>
        <p:txBody>
          <a:bodyPr>
            <a:normAutofit fontScale="90000"/>
          </a:bodyPr>
          <a:lstStyle/>
          <a:p>
            <a:r>
              <a:rPr lang="fr-CH" dirty="0"/>
              <a:t>Travail de </a:t>
            </a:r>
            <a:r>
              <a:rPr lang="fr-CH" dirty="0" err="1"/>
              <a:t>bachelor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8CB2E0-05AC-4FFC-9139-99AF96FE1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7260" y="1117886"/>
            <a:ext cx="11167876" cy="590321"/>
          </a:xfrm>
        </p:spPr>
        <p:txBody>
          <a:bodyPr>
            <a:noAutofit/>
          </a:bodyPr>
          <a:lstStyle/>
          <a:p>
            <a:r>
              <a:rPr lang="fr-CH" sz="2100" dirty="0"/>
              <a:t>Conception d’un système de suivi temps réel </a:t>
            </a:r>
            <a:r>
              <a:rPr lang="fr-CH" sz="2100" dirty="0" err="1"/>
              <a:t>LoRa</a:t>
            </a:r>
            <a:r>
              <a:rPr lang="fr-CH" sz="2100" dirty="0"/>
              <a:t> </a:t>
            </a:r>
            <a:br>
              <a:rPr lang="fr-CH" sz="2100" dirty="0"/>
            </a:br>
            <a:r>
              <a:rPr lang="fr-CH" sz="2100" dirty="0"/>
              <a:t>pour compétitions sportives</a:t>
            </a:r>
            <a:endParaRPr lang="en-GB" sz="21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64B434-6E81-40C8-ABD0-D0B6A59D573E}"/>
              </a:ext>
            </a:extLst>
          </p:cNvPr>
          <p:cNvSpPr txBox="1"/>
          <p:nvPr/>
        </p:nvSpPr>
        <p:spPr>
          <a:xfrm>
            <a:off x="648303" y="2383723"/>
            <a:ext cx="364349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>
                <a:solidFill>
                  <a:schemeClr val="accent1"/>
                </a:solidFill>
              </a:rPr>
              <a:t>Auteur: Léonard Bise</a:t>
            </a:r>
            <a:br>
              <a:rPr lang="fr-CH" dirty="0">
                <a:solidFill>
                  <a:schemeClr val="accent1"/>
                </a:solidFill>
              </a:rPr>
            </a:br>
            <a:r>
              <a:rPr lang="fr-CH" dirty="0">
                <a:solidFill>
                  <a:schemeClr val="accent1"/>
                </a:solidFill>
              </a:rPr>
              <a:t>Conseiller: Pierre </a:t>
            </a:r>
            <a:r>
              <a:rPr lang="fr-CH" dirty="0" err="1">
                <a:solidFill>
                  <a:schemeClr val="accent1"/>
                </a:solidFill>
              </a:rPr>
              <a:t>Bressy</a:t>
            </a:r>
            <a:endParaRPr lang="fr-CH" dirty="0">
              <a:solidFill>
                <a:schemeClr val="accent1"/>
              </a:solidFill>
            </a:endParaRPr>
          </a:p>
          <a:p>
            <a:r>
              <a:rPr lang="fr-CH" dirty="0">
                <a:solidFill>
                  <a:schemeClr val="accent1"/>
                </a:solidFill>
              </a:rPr>
              <a:t>Filière: Informatique embarquée ISEC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934143-1FBD-47FD-85F6-3B8B3EA26DE4}"/>
              </a:ext>
            </a:extLst>
          </p:cNvPr>
          <p:cNvSpPr txBox="1"/>
          <p:nvPr/>
        </p:nvSpPr>
        <p:spPr>
          <a:xfrm>
            <a:off x="648303" y="1872099"/>
            <a:ext cx="21643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200" dirty="0">
                <a:solidFill>
                  <a:schemeClr val="accent1"/>
                </a:solidFill>
              </a:rPr>
              <a:t>Soutenance orale</a:t>
            </a:r>
          </a:p>
        </p:txBody>
      </p:sp>
    </p:spTree>
    <p:extLst>
      <p:ext uri="{BB962C8B-B14F-4D97-AF65-F5344CB8AC3E}">
        <p14:creationId xmlns:p14="http://schemas.microsoft.com/office/powerpoint/2010/main" val="242266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6546F-06E5-4A58-B94D-1C0B08A88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L’application mobile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971EBF-4641-420F-BD4A-53EFDBA6C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084587"/>
            <a:ext cx="6426449" cy="36148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74C1E4-B2EE-4DBF-8833-15AA2006E195}"/>
              </a:ext>
            </a:extLst>
          </p:cNvPr>
          <p:cNvSpPr txBox="1"/>
          <p:nvPr/>
        </p:nvSpPr>
        <p:spPr>
          <a:xfrm>
            <a:off x="7395099" y="2084587"/>
            <a:ext cx="42157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Application Java Android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Maps</a:t>
            </a:r>
            <a:r>
              <a:rPr lang="fr-CH" dirty="0"/>
              <a:t> SDK for Android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libpqxx</a:t>
            </a:r>
            <a:r>
              <a:rPr lang="fr-CH" dirty="0"/>
              <a:t> pour PostgreSQL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Visualisation des compétitions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Mode live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Mode replay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Gestion des compétitions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Création de courses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Création de coureurs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Inscriptions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Début/Fin de course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1909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F9319-BCE5-4151-B66F-5A7BF1DF2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Tests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066953-8E4C-4801-A94E-82EF0013D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146999"/>
            <a:ext cx="6867173" cy="38627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3FF29F-906A-4576-B8C2-3FAD2274C80A}"/>
              </a:ext>
            </a:extLst>
          </p:cNvPr>
          <p:cNvSpPr txBox="1"/>
          <p:nvPr/>
        </p:nvSpPr>
        <p:spPr>
          <a:xfrm>
            <a:off x="7617041" y="2146999"/>
            <a:ext cx="39937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Validation matériel (Phase #1)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Validation communication (Phase #2)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Validation système (Phase #3)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Test de distance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Test d’autonomie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0654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7929F-36ED-4042-96BD-4F6DA4D0B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Évolutions futures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B9C28-D37E-4F9C-ABB4-7BEBDFF74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Augmentation du nombre de capteurs/passerelles</a:t>
            </a:r>
          </a:p>
          <a:p>
            <a:r>
              <a:rPr lang="fr-CH" dirty="0"/>
              <a:t>Implémentation de </a:t>
            </a:r>
            <a:r>
              <a:rPr lang="fr-CH" dirty="0" err="1"/>
              <a:t>LoRaWAN</a:t>
            </a:r>
            <a:endParaRPr lang="fr-CH" dirty="0"/>
          </a:p>
          <a:p>
            <a:r>
              <a:rPr lang="fr-CH" dirty="0"/>
              <a:t>Création d’un service web</a:t>
            </a:r>
          </a:p>
          <a:p>
            <a:r>
              <a:rPr lang="fr-CH" dirty="0"/>
              <a:t>Optimisation de la configuration LoRa</a:t>
            </a:r>
          </a:p>
          <a:p>
            <a:r>
              <a:rPr lang="fr-CH" dirty="0"/>
              <a:t>Évolution de l’application mobile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39325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73FE-E7F2-400B-B55A-97A378008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Conclusions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069A3-8EC2-4781-9D69-29A12DD30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La technologie LoRa est adaptée</a:t>
            </a:r>
          </a:p>
          <a:p>
            <a:r>
              <a:rPr lang="fr-CH" dirty="0"/>
              <a:t>Maturité de </a:t>
            </a:r>
            <a:r>
              <a:rPr lang="fr-CH" dirty="0" err="1"/>
              <a:t>Zephyr</a:t>
            </a:r>
            <a:r>
              <a:rPr lang="fr-CH" dirty="0"/>
              <a:t> pour les microcontrôleurs SAM</a:t>
            </a:r>
          </a:p>
          <a:p>
            <a:r>
              <a:rPr lang="fr-CH" dirty="0"/>
              <a:t>Complexité développement podomètre</a:t>
            </a:r>
          </a:p>
          <a:p>
            <a:r>
              <a:rPr lang="fr-CH" dirty="0"/>
              <a:t>Tests du </a:t>
            </a:r>
            <a:r>
              <a:rPr lang="fr-CH"/>
              <a:t>système (performances</a:t>
            </a:r>
            <a:r>
              <a:rPr lang="fr-CH" dirty="0"/>
              <a:t>, conditions climatiques)</a:t>
            </a:r>
          </a:p>
          <a:p>
            <a:r>
              <a:rPr lang="fr-CH" dirty="0"/>
              <a:t>Gestion du planning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7934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8C0DD19-E8F1-44C3-A212-5132E0AC6E1C}"/>
              </a:ext>
            </a:extLst>
          </p:cNvPr>
          <p:cNvSpPr txBox="1"/>
          <p:nvPr/>
        </p:nvSpPr>
        <p:spPr>
          <a:xfrm>
            <a:off x="3707910" y="2782669"/>
            <a:ext cx="47761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3600" dirty="0"/>
              <a:t>Merci de votre attention</a:t>
            </a:r>
            <a:endParaRPr lang="en-GB" sz="3600" dirty="0"/>
          </a:p>
        </p:txBody>
      </p:sp>
    </p:spTree>
    <p:extLst>
      <p:ext uri="{BB962C8B-B14F-4D97-AF65-F5344CB8AC3E}">
        <p14:creationId xmlns:p14="http://schemas.microsoft.com/office/powerpoint/2010/main" val="3823534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3DB38-4208-4F28-88B7-20613E83E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communications sans fil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2271EE-0270-43FF-8969-2F74AF9D1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3097" y="2293682"/>
            <a:ext cx="1731146" cy="17311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747510-6EFA-4957-930C-F83FF427C2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0563" y="2293682"/>
            <a:ext cx="4527999" cy="29855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F5A16B-B54C-46D2-ADF8-6ACBF8280A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640" y="2237829"/>
            <a:ext cx="2879697" cy="6918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03F645-1AB7-4CE0-B135-A97D1007FE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8527" y="5050378"/>
            <a:ext cx="2549140" cy="10929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DBA253-733C-4C2D-90DF-D918227D7B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3197" y="4580197"/>
            <a:ext cx="2251970" cy="1334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334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D277B-046F-48A6-9431-7DF4D873C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Course à pied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FAAB6E-7C7B-4A63-8CDA-37CB4A2AE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37" y="2540632"/>
            <a:ext cx="4774467" cy="3185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35E74C-E43D-431F-B31E-E3E037CDD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581" y="2352740"/>
            <a:ext cx="5665981" cy="380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16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7760F-3194-40E6-A030-FC203345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L’idée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285060-5143-48DD-9F42-BCF11871A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288958"/>
            <a:ext cx="2206397" cy="19134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1FFDCF4-6189-456A-8378-B6995BBEE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99" y="2288958"/>
            <a:ext cx="6367638" cy="344601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96B339F-4276-41A8-9B1A-BB58F7FB0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7021" y="3924052"/>
            <a:ext cx="2394353" cy="202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2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35D28-E19F-4949-8DA5-E6ADAE2D3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Le système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D6517A-A375-4F9C-B03B-25B0C457B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053" y="1895844"/>
            <a:ext cx="7213893" cy="486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46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6075-FB13-4F15-BD9B-7C74E5286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Choix Lora</a:t>
            </a:r>
            <a:endParaRPr lang="en-GB" dirty="0"/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0E46803C-CBB6-4DCC-BF59-394CD1802CA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5374502"/>
              </p:ext>
            </p:extLst>
          </p:nvPr>
        </p:nvGraphicFramePr>
        <p:xfrm>
          <a:off x="581193" y="2647765"/>
          <a:ext cx="11029615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05923">
                  <a:extLst>
                    <a:ext uri="{9D8B030D-6E8A-4147-A177-3AD203B41FA5}">
                      <a16:colId xmlns:a16="http://schemas.microsoft.com/office/drawing/2014/main" val="929509806"/>
                    </a:ext>
                  </a:extLst>
                </a:gridCol>
                <a:gridCol w="2205923">
                  <a:extLst>
                    <a:ext uri="{9D8B030D-6E8A-4147-A177-3AD203B41FA5}">
                      <a16:colId xmlns:a16="http://schemas.microsoft.com/office/drawing/2014/main" val="3500402329"/>
                    </a:ext>
                  </a:extLst>
                </a:gridCol>
                <a:gridCol w="2205923">
                  <a:extLst>
                    <a:ext uri="{9D8B030D-6E8A-4147-A177-3AD203B41FA5}">
                      <a16:colId xmlns:a16="http://schemas.microsoft.com/office/drawing/2014/main" val="1810204706"/>
                    </a:ext>
                  </a:extLst>
                </a:gridCol>
                <a:gridCol w="2205923">
                  <a:extLst>
                    <a:ext uri="{9D8B030D-6E8A-4147-A177-3AD203B41FA5}">
                      <a16:colId xmlns:a16="http://schemas.microsoft.com/office/drawing/2014/main" val="2179932901"/>
                    </a:ext>
                  </a:extLst>
                </a:gridCol>
                <a:gridCol w="2205923">
                  <a:extLst>
                    <a:ext uri="{9D8B030D-6E8A-4147-A177-3AD203B41FA5}">
                      <a16:colId xmlns:a16="http://schemas.microsoft.com/office/drawing/2014/main" val="15587917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UMTS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 err="1"/>
                        <a:t>Zigbee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dirty="0"/>
                        <a:t>LoRa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Bluetooth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836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dirty="0"/>
                        <a:t>Taux de transfert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42 Mbit/s (HSPA+)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250 kbit/s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27 kbit/s (SF7)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1 Mbit/s (BLE)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2669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dirty="0"/>
                        <a:t>Portée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200 km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10 à 100 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Jusqu’à 10 km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50 à 150m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4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dirty="0"/>
                        <a:t>Max. nombre de nœuds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-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240 par coordinateur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~2^25 par réseau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7 connectés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09623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dirty="0"/>
                        <a:t>Fréquences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1.8 – 2.3 </a:t>
                      </a:r>
                      <a:r>
                        <a:rPr lang="fr-CH" dirty="0" err="1"/>
                        <a:t>Ghz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dirty="0"/>
                        <a:t>2.4 </a:t>
                      </a:r>
                      <a:r>
                        <a:rPr lang="fr-CH" dirty="0" err="1"/>
                        <a:t>Ghz</a:t>
                      </a:r>
                      <a:r>
                        <a:rPr lang="fr-CH" dirty="0"/>
                        <a:t> / 868 Mhz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868 Mhz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2.4 </a:t>
                      </a:r>
                      <a:r>
                        <a:rPr lang="fr-CH" dirty="0" err="1"/>
                        <a:t>Ghz</a:t>
                      </a:r>
                      <a:endParaRPr lang="fr-CH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6584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H" dirty="0"/>
                        <a:t>Consommation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115 à 680 mA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H" dirty="0"/>
                        <a:t>~21 mA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17.3 à 38.9 mA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H" dirty="0"/>
                        <a:t>~10 mA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85649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5369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6C0EF-C256-4E62-96A0-0B4B0C8F9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Le capteur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B9AF48-D5B6-4B2B-8DB6-31FE7EBAC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2123043"/>
            <a:ext cx="6049765" cy="40328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298297-A913-4393-BA9D-2238B5536432}"/>
              </a:ext>
            </a:extLst>
          </p:cNvPr>
          <p:cNvSpPr txBox="1"/>
          <p:nvPr/>
        </p:nvSpPr>
        <p:spPr>
          <a:xfrm>
            <a:off x="6773661" y="2123043"/>
            <a:ext cx="50425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Carte SODAQ One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ATSAMD21G18 – ARM Cortex M0 @ 42 Mhz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256 </a:t>
            </a:r>
            <a:r>
              <a:rPr lang="fr-CH" dirty="0" err="1">
                <a:solidFill>
                  <a:schemeClr val="accent1"/>
                </a:solidFill>
              </a:rPr>
              <a:t>kB</a:t>
            </a:r>
            <a:r>
              <a:rPr lang="fr-CH" dirty="0">
                <a:solidFill>
                  <a:schemeClr val="accent1"/>
                </a:solidFill>
              </a:rPr>
              <a:t> Flash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32 </a:t>
            </a:r>
            <a:r>
              <a:rPr lang="fr-CH" dirty="0" err="1">
                <a:solidFill>
                  <a:schemeClr val="accent1"/>
                </a:solidFill>
              </a:rPr>
              <a:t>kB</a:t>
            </a:r>
            <a:r>
              <a:rPr lang="fr-CH" dirty="0">
                <a:solidFill>
                  <a:schemeClr val="accent1"/>
                </a:solidFill>
              </a:rPr>
              <a:t> RAM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LoRa / </a:t>
            </a:r>
            <a:r>
              <a:rPr lang="fr-CH" dirty="0" err="1">
                <a:solidFill>
                  <a:schemeClr val="accent1"/>
                </a:solidFill>
              </a:rPr>
              <a:t>LoRaWAN</a:t>
            </a:r>
            <a:endParaRPr lang="fr-CH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GPS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Accéléromètre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Rythme cardiaque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Accumulateur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en-GB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Dimensions 70mm x 40mm x 30mm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P</a:t>
            </a:r>
            <a:r>
              <a:rPr lang="en-GB" dirty="0" err="1">
                <a:solidFill>
                  <a:schemeClr val="accent1"/>
                </a:solidFill>
              </a:rPr>
              <a:t>oids</a:t>
            </a:r>
            <a:r>
              <a:rPr lang="en-GB" dirty="0">
                <a:solidFill>
                  <a:schemeClr val="accent1"/>
                </a:solidFill>
              </a:rPr>
              <a:t> 83g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P</a:t>
            </a:r>
            <a:r>
              <a:rPr lang="en-GB" dirty="0" err="1">
                <a:solidFill>
                  <a:schemeClr val="accent1"/>
                </a:solidFill>
              </a:rPr>
              <a:t>ortée</a:t>
            </a:r>
            <a:r>
              <a:rPr lang="en-GB" dirty="0">
                <a:solidFill>
                  <a:schemeClr val="accent1"/>
                </a:solidFill>
              </a:rPr>
              <a:t> </a:t>
            </a:r>
            <a:r>
              <a:rPr lang="en-GB">
                <a:solidFill>
                  <a:schemeClr val="accent1"/>
                </a:solidFill>
              </a:rPr>
              <a:t>d’au</a:t>
            </a:r>
            <a:r>
              <a:rPr lang="en-GB" dirty="0">
                <a:solidFill>
                  <a:schemeClr val="accent1"/>
                </a:solidFill>
              </a:rPr>
              <a:t> </a:t>
            </a:r>
            <a:r>
              <a:rPr lang="en-GB" dirty="0" err="1">
                <a:solidFill>
                  <a:schemeClr val="accent1"/>
                </a:solidFill>
              </a:rPr>
              <a:t>moins</a:t>
            </a:r>
            <a:r>
              <a:rPr lang="en-GB" dirty="0">
                <a:solidFill>
                  <a:schemeClr val="accent1"/>
                </a:solidFill>
              </a:rPr>
              <a:t> 1.2 km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</a:t>
            </a:r>
            <a:r>
              <a:rPr lang="en-GB" dirty="0" err="1">
                <a:solidFill>
                  <a:schemeClr val="accent1"/>
                </a:solidFill>
              </a:rPr>
              <a:t>utonomie</a:t>
            </a:r>
            <a:r>
              <a:rPr lang="en-GB" dirty="0">
                <a:solidFill>
                  <a:schemeClr val="accent1"/>
                </a:solidFill>
              </a:rPr>
              <a:t> &gt;19h</a:t>
            </a:r>
          </a:p>
        </p:txBody>
      </p:sp>
    </p:spTree>
    <p:extLst>
      <p:ext uri="{BB962C8B-B14F-4D97-AF65-F5344CB8AC3E}">
        <p14:creationId xmlns:p14="http://schemas.microsoft.com/office/powerpoint/2010/main" val="1054841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6C0EF-C256-4E62-96A0-0B4B0C8F9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Le capteur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B9AF48-D5B6-4B2B-8DB6-31FE7EBAC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2123043"/>
            <a:ext cx="6049765" cy="40328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298297-A913-4393-BA9D-2238B5536432}"/>
              </a:ext>
            </a:extLst>
          </p:cNvPr>
          <p:cNvSpPr txBox="1"/>
          <p:nvPr/>
        </p:nvSpPr>
        <p:spPr>
          <a:xfrm>
            <a:off x="6773661" y="2123043"/>
            <a:ext cx="504251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OS temps réel </a:t>
            </a:r>
            <a:r>
              <a:rPr lang="fr-CH" dirty="0" err="1">
                <a:solidFill>
                  <a:schemeClr val="accent1"/>
                </a:solidFill>
              </a:rPr>
              <a:t>Zephyr</a:t>
            </a:r>
            <a:endParaRPr lang="fr-CH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Adaptation de l’OS pour la carte SODAQ One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Développement de drivers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i2c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>
                <a:solidFill>
                  <a:schemeClr val="accent1"/>
                </a:solidFill>
              </a:rPr>
              <a:t>External</a:t>
            </a:r>
            <a:r>
              <a:rPr lang="fr-CH" dirty="0">
                <a:solidFill>
                  <a:schemeClr val="accent1"/>
                </a:solidFill>
              </a:rPr>
              <a:t> </a:t>
            </a:r>
            <a:r>
              <a:rPr lang="fr-CH" dirty="0" err="1">
                <a:solidFill>
                  <a:schemeClr val="accent1"/>
                </a:solidFill>
              </a:rPr>
              <a:t>interrupt</a:t>
            </a:r>
            <a:r>
              <a:rPr lang="fr-CH" dirty="0">
                <a:solidFill>
                  <a:schemeClr val="accent1"/>
                </a:solidFill>
              </a:rPr>
              <a:t> </a:t>
            </a:r>
            <a:r>
              <a:rPr lang="fr-CH" dirty="0" err="1">
                <a:solidFill>
                  <a:schemeClr val="accent1"/>
                </a:solidFill>
              </a:rPr>
              <a:t>controller</a:t>
            </a:r>
            <a:endParaRPr lang="fr-CH" dirty="0">
              <a:solidFill>
                <a:schemeClr val="accent1"/>
              </a:solidFill>
            </a:endParaRP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Modification du driver GPIO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GPS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Accéléromètre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Radio </a:t>
            </a:r>
            <a:r>
              <a:rPr lang="fr-CH" dirty="0" err="1">
                <a:solidFill>
                  <a:schemeClr val="accent1"/>
                </a:solidFill>
              </a:rPr>
              <a:t>LoRa</a:t>
            </a:r>
            <a:endParaRPr lang="fr-CH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>
                <a:solidFill>
                  <a:schemeClr val="accent1"/>
                </a:solidFill>
              </a:rPr>
              <a:t>Firmware</a:t>
            </a:r>
            <a:r>
              <a:rPr lang="fr-CH" dirty="0">
                <a:solidFill>
                  <a:schemeClr val="accent1"/>
                </a:solidFill>
              </a:rPr>
              <a:t> multi-tâche acquisition et envoi des données</a:t>
            </a:r>
            <a:endParaRPr lang="en-GB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44576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FF85A-151F-4A50-8DC1-C9D64095A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La passerelle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41DFE9-8935-44B9-8FDC-3702275DA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261" y="1991276"/>
            <a:ext cx="4197795" cy="44361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DAF728-9289-4BDB-95A3-E4181941959A}"/>
              </a:ext>
            </a:extLst>
          </p:cNvPr>
          <p:cNvSpPr txBox="1"/>
          <p:nvPr/>
        </p:nvSpPr>
        <p:spPr>
          <a:xfrm>
            <a:off x="6096000" y="1991276"/>
            <a:ext cx="384412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Raspberry Pi Model 3B+ @ 1.4 </a:t>
            </a:r>
            <a:r>
              <a:rPr lang="fr-CH" dirty="0" err="1"/>
              <a:t>Ghz</a:t>
            </a: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OS Raspbian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Dragino</a:t>
            </a:r>
            <a:r>
              <a:rPr lang="fr-CH" dirty="0"/>
              <a:t> LoRa HAT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Passerelle single </a:t>
            </a:r>
            <a:r>
              <a:rPr lang="fr-CH" dirty="0" err="1"/>
              <a:t>channel</a:t>
            </a: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Packet</a:t>
            </a:r>
            <a:r>
              <a:rPr lang="fr-CH" dirty="0"/>
              <a:t> Forwarder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Serveur d’application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Base de données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Poids 90g</a:t>
            </a:r>
          </a:p>
        </p:txBody>
      </p:sp>
    </p:spTree>
    <p:extLst>
      <p:ext uri="{BB962C8B-B14F-4D97-AF65-F5344CB8AC3E}">
        <p14:creationId xmlns:p14="http://schemas.microsoft.com/office/powerpoint/2010/main" val="170154876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14755</TotalTime>
  <Words>410</Words>
  <Application>Microsoft Macintosh PowerPoint</Application>
  <PresentationFormat>Widescreen</PresentationFormat>
  <Paragraphs>123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Calibri</vt:lpstr>
      <vt:lpstr>Gill Sans MT</vt:lpstr>
      <vt:lpstr>Wingdings</vt:lpstr>
      <vt:lpstr>Wingdings 2</vt:lpstr>
      <vt:lpstr>Dividend</vt:lpstr>
      <vt:lpstr>Travail de bachelor</vt:lpstr>
      <vt:lpstr>communications sans fil</vt:lpstr>
      <vt:lpstr>Course à pied</vt:lpstr>
      <vt:lpstr>L’idée</vt:lpstr>
      <vt:lpstr>Le système</vt:lpstr>
      <vt:lpstr>Choix Lora</vt:lpstr>
      <vt:lpstr>Le capteur</vt:lpstr>
      <vt:lpstr>Le capteur</vt:lpstr>
      <vt:lpstr>La passerelle</vt:lpstr>
      <vt:lpstr>L’application mobile</vt:lpstr>
      <vt:lpstr>Tests</vt:lpstr>
      <vt:lpstr>Évolutions futures</vt:lpstr>
      <vt:lpstr>Conclusions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Léonard Bise</dc:creator>
  <cp:lastModifiedBy>Léonard Bise</cp:lastModifiedBy>
  <cp:revision>208</cp:revision>
  <dcterms:created xsi:type="dcterms:W3CDTF">2018-10-03T16:29:04Z</dcterms:created>
  <dcterms:modified xsi:type="dcterms:W3CDTF">2018-10-30T19:41:30Z</dcterms:modified>
</cp:coreProperties>
</file>